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9" r:id="rId9"/>
    <p:sldId id="270" r:id="rId10"/>
    <p:sldId id="267" r:id="rId11"/>
    <p:sldId id="262" r:id="rId12"/>
    <p:sldId id="26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75162-1C4C-4D2B-BC20-28BAF8C2A026}" type="datetimeFigureOut">
              <a:rPr lang="en-US" smtClean="0"/>
              <a:t>6/30/2020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8407-C294-4566-9E69-205C606F5B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por HLM linear-Ss, HLM non-linear-Ss. Variance bias, Mean bias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49E71-4EF1-4E97-AAC6-1F758A1B5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779580-CDA6-45F7-885E-88F8CBDFE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F53B-7E1F-489C-AEBC-8450ACE0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703D9-84B3-42F2-9C2F-056B41D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33919-116D-4F9C-AE14-A6819DB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54F7F-32AA-4B07-BDC1-884CC01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83827E-6C08-46E0-B1DF-69ECCB193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52B13-0474-4BA1-B85A-16B0764C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AE050-1E80-4850-A686-AA7CD801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6CA8-CF9C-46E5-AA25-17C23AF9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C9C50-762A-4854-B7B1-B3535BA8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B33CF-11ED-4659-AE84-79FF0330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5425B-24B3-489C-B663-6A045019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FAA0B-78F7-44C2-85E1-D11A68E4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B3214-2291-4DF5-9137-BF51747D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6567-30CC-41C3-81CC-BC422F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DA8D8-E8F1-4905-8D22-21C09373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D521A-DCAF-4374-A0D1-67C4AB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90ADC-4BCA-4900-8F89-C5FCB3C0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D97-DBC4-444C-8B4F-7BC80CF8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04E-2C92-4953-B397-24E0C102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91EDA8-CCB9-476F-9555-4786FDFD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A1A13-ED9F-4969-BAB4-F079D04A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049B-71F9-4D3C-9541-09FE250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6A61F-DCBF-4BCB-A5C7-7130AE5A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4D7-B4E1-40A7-B4C4-E3A0AC1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0FCA04-A671-4E95-9E96-EAABDA6BC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2D1098-5B5E-4A9C-9F6F-0296AA4A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D58C6D-6D5C-4034-B628-ED55A1A8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51CD2-4687-4B5B-838A-76BE5FEC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E4E73-0358-4117-90E9-C606C87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AD4F8-FE9B-4AB7-B1A9-B4A2185A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A6FBD-AC7C-4484-8EDF-EBD89FB9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E3741C-DA17-4EF8-87B1-E63E6513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5F4FF-7530-4FD1-949C-394A5B850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54F12A-9178-4C24-B8F0-EF57825D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78303E-C21F-4C95-918C-506E954E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DA5C1A-9A75-4BE1-9DEA-81EA4491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9BB0D9-1A93-4FC4-94CC-F615E0C6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260EA-8256-42F9-921C-BBB26E1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66E8B5-345D-4E90-8CB3-7FEC46A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E6017D-5CF8-4C61-867B-3ED7FCDB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0CA1E7-67DB-4C9A-A306-273D6113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0C8E2D-72E6-400C-9B75-F6C9E79F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4C2EB-813A-41DB-899F-CD07A399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90F24-CA6D-482D-95D0-485F4242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61528-807E-4B11-8319-CB801A7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6ABC7-AE0E-44F0-A1EB-3EC523DB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44A4C0-F84A-46FC-9365-4EA8417D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132837-54EF-4058-BEB2-49348430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99C2-768E-4BC1-88F0-6CD4FF78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9607DC-5577-464E-8BCF-F820B19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789-4BE9-4271-99A4-C1F82A2E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4F55BF-F74B-475D-9F42-322B24F6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5035F-FB6F-4FBC-87B0-A40B3006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DB89E-F230-4122-A4B2-BACF5B91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4DC2D5-AAB8-4120-98A7-96BFA6B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FA6F2-542E-4466-B201-F05C11E1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F2EB74-655A-4BB9-BB5D-BA7A24D8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6EE32-B83F-4C56-AA2B-9187F3A70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B7F23-9980-46E4-850F-8FE45224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16A3-8389-4F7A-A609-EFB750B1D5E8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0677A-E7E0-4CC6-A39F-03FB142A9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F453F-CE0F-4F48-91F2-1F34E976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1C49-768E-489B-8B2C-FC3D640EE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a non-linear function to represent subsurface outflow and tile drainage.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AE759C-6FCA-40C2-8693-AD5BC123C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Velasquez, Ricardo Mantilla, Felipe Quintero, Morgan </a:t>
            </a:r>
            <a:r>
              <a:rPr lang="en-US" dirty="0" err="1"/>
              <a:t>Fonley</a:t>
            </a:r>
            <a:r>
              <a:rPr lang="en-US" dirty="0"/>
              <a:t>, </a:t>
            </a:r>
            <a:r>
              <a:rPr lang="en-US" dirty="0" err="1"/>
              <a:t>Witek</a:t>
            </a:r>
            <a:r>
              <a:rPr lang="en-US" dirty="0"/>
              <a:t> </a:t>
            </a:r>
            <a:r>
              <a:rPr lang="en-US" dirty="0" err="1"/>
              <a:t>Krajewsky</a:t>
            </a:r>
            <a:r>
              <a:rPr lang="en-US" dirty="0"/>
              <a:t>,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Compared with the HLM-l, the best scenario of the HLM-</a:t>
            </a:r>
            <a:r>
              <a:rPr lang="en-US" sz="3000" dirty="0" err="1"/>
              <a:t>nl</a:t>
            </a:r>
            <a:r>
              <a:rPr lang="en-US" sz="3000" dirty="0"/>
              <a:t> produces a significant improvement at different regions of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E32F-6B19-4DA6-A103-2BE71E35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0973"/>
            <a:ext cx="5743852" cy="32809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8F48E8-86CF-4127-AD3A-2A70589E8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39" y="2210973"/>
            <a:ext cx="5743853" cy="328096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DB7F0A-7D9F-4867-BFCD-B40C6C2CCB48}"/>
              </a:ext>
            </a:extLst>
          </p:cNvPr>
          <p:cNvSpPr txBox="1"/>
          <p:nvPr/>
        </p:nvSpPr>
        <p:spPr>
          <a:xfrm>
            <a:off x="7227774" y="1572625"/>
            <a:ext cx="3825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KGE for the best HLM-</a:t>
            </a:r>
            <a:r>
              <a:rPr lang="en-US" sz="2500" dirty="0" err="1"/>
              <a:t>nl</a:t>
            </a:r>
            <a:endParaRPr lang="en-US" sz="25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448098-E5EA-4A07-B3F8-CA4F26755A50}"/>
              </a:ext>
            </a:extLst>
          </p:cNvPr>
          <p:cNvSpPr txBox="1"/>
          <p:nvPr/>
        </p:nvSpPr>
        <p:spPr>
          <a:xfrm>
            <a:off x="1706124" y="1619990"/>
            <a:ext cx="3258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KGE for the HLM-l</a:t>
            </a:r>
          </a:p>
        </p:txBody>
      </p:sp>
    </p:spTree>
    <p:extLst>
      <p:ext uri="{BB962C8B-B14F-4D97-AF65-F5344CB8AC3E}">
        <p14:creationId xmlns:p14="http://schemas.microsoft.com/office/powerpoint/2010/main" val="11699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1738343"/>
            <a:ext cx="10920526" cy="48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7"/>
          <a:stretch/>
        </p:blipFill>
        <p:spPr>
          <a:xfrm>
            <a:off x="76384" y="878801"/>
            <a:ext cx="12039231" cy="45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39473" r="-634"/>
          <a:stretch/>
        </p:blipFill>
        <p:spPr>
          <a:xfrm>
            <a:off x="137326" y="0"/>
            <a:ext cx="1191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evaluation we use a version of the HLM model that has an active layer on the subsurface, and the option to include tile drainage.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32E14B-FB0B-4DB8-9605-7BA5B655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7" y="1723601"/>
            <a:ext cx="8513182" cy="48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69" y="1455942"/>
            <a:ext cx="8442520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HLM-</a:t>
            </a:r>
            <a:r>
              <a:rPr lang="en-US" sz="3000" dirty="0" err="1"/>
              <a:t>nl</a:t>
            </a:r>
            <a:r>
              <a:rPr lang="en-US" sz="3000" dirty="0"/>
              <a:t> setup increases the yearly KGE performance. We attribute this increase performance at the Mean and Deviation biases.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831" y="1535943"/>
            <a:ext cx="10436337" cy="4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3000" dirty="0"/>
                  <a:t>The improved performance happens at all the scales. However, the KGE improvement is limited to watersheds with areas above 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  <a:blipFill>
                <a:blip r:embed="rId2"/>
                <a:stretch>
                  <a:fillRect l="-1182" t="-7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11" y="2304556"/>
            <a:ext cx="11671578" cy="3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F02E-BC7B-4AF4-B81E-DDB58FEE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705" y="1644577"/>
            <a:ext cx="9028590" cy="4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Imagen 4" descr="Imagen que contiene texto, mapa, tabla, grupo&#10;&#10;Descripción generada automáticamente">
            <a:extLst>
              <a:ext uri="{FF2B5EF4-FFF2-40B4-BE49-F238E27FC236}">
                <a16:creationId xmlns:a16="http://schemas.microsoft.com/office/drawing/2014/main" id="{DB1DDF1F-8C0A-4A9F-B61D-E3869DBB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5" y="1547251"/>
            <a:ext cx="7199115" cy="531074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F98A53-44E3-4474-9AF7-62CF6728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24" y="3181693"/>
            <a:ext cx="3971840" cy="26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Some of the scenarios are dominant in the region.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008C8853-D1DE-47DB-B2A0-5B3AFDC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467"/>
            <a:ext cx="12192000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selected scenarios also have an spatial distribution inside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22D5A-2691-4CD1-AB5B-77DD94B8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173"/>
            <a:ext cx="6022261" cy="34399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50B01-ED85-4177-B0D7-667DB44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955" y="2237173"/>
            <a:ext cx="6022260" cy="3439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59848C-AA92-4BDD-B14C-78F3FA310B50}"/>
              </a:ext>
            </a:extLst>
          </p:cNvPr>
          <p:cNvSpPr txBox="1"/>
          <p:nvPr/>
        </p:nvSpPr>
        <p:spPr>
          <a:xfrm>
            <a:off x="719222" y="1689531"/>
            <a:ext cx="4873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Scenarios selected for each gauge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490FF-B6D9-44F2-9310-24B0246D4FB9}"/>
              </a:ext>
            </a:extLst>
          </p:cNvPr>
          <p:cNvSpPr txBox="1"/>
          <p:nvPr/>
        </p:nvSpPr>
        <p:spPr>
          <a:xfrm>
            <a:off x="6703954" y="1689531"/>
            <a:ext cx="5363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Confidence of the selected scenarios.</a:t>
            </a:r>
          </a:p>
        </p:txBody>
      </p:sp>
    </p:spTree>
    <p:extLst>
      <p:ext uri="{BB962C8B-B14F-4D97-AF65-F5344CB8AC3E}">
        <p14:creationId xmlns:p14="http://schemas.microsoft.com/office/powerpoint/2010/main" val="684150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8910</TotalTime>
  <Words>307</Words>
  <Application>Microsoft Office PowerPoint</Application>
  <PresentationFormat>Panorámica</PresentationFormat>
  <Paragraphs>20</Paragraphs>
  <Slides>13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Tema de Office</vt:lpstr>
      <vt:lpstr>Evaluation of a non-linear function to represent subsurface outflow and tile drainage.</vt:lpstr>
      <vt:lpstr>For the evaluation we use a version of the HLM model that has an active layer on the subsurface, and the option to include tile drainage.</vt:lpstr>
      <vt:lpstr>With the new model, we consider three new scenarios between 2002 and 2018: active layer (undrained), tiled (drained), and distributed drained (green).</vt:lpstr>
      <vt:lpstr>The HLM-nl setup increases the yearly KGE performance. We attribute this increase performance at the Mean and Deviation biases. </vt:lpstr>
      <vt:lpstr>The improved performance happens at all the scales. However, the KGE improvement is limited to watersheds with areas above 100 km^2.</vt:lpstr>
      <vt:lpstr>With the new model, we consider three new scenarios between 2002 and 2018: active layer (undrained), tiled (drained), and distributed drained (green).</vt:lpstr>
      <vt:lpstr>With the new model, we consider three new scenarios between 2002 and 2018: active layer (undrained), tiled (drained), and distributed drained (green).</vt:lpstr>
      <vt:lpstr>Some of the scenarios are dominant in the region.</vt:lpstr>
      <vt:lpstr>The selected scenarios also have an spatial distribution inside Iowa.</vt:lpstr>
      <vt:lpstr>Compared with the HLM-l, the best scenario of the HLM-nl produces a significant improvement at different regions of Iowa.</vt:lpstr>
      <vt:lpstr>With the new model, we consider three new scenarios between 2002 and 2018: active layer (undrained), tiled (drained), and distributed drained (green).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a non-linear function to represent subsurface outflow and tile drainage.</dc:title>
  <dc:creator>Velasquez Giron, Nicolas</dc:creator>
  <cp:lastModifiedBy>Velasquez Giron, Nicolas</cp:lastModifiedBy>
  <cp:revision>17</cp:revision>
  <dcterms:created xsi:type="dcterms:W3CDTF">2020-06-29T22:01:55Z</dcterms:created>
  <dcterms:modified xsi:type="dcterms:W3CDTF">2020-07-06T02:31:57Z</dcterms:modified>
</cp:coreProperties>
</file>